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287" r:id="rId3"/>
    <p:sldId id="288" r:id="rId4"/>
    <p:sldId id="285" r:id="rId5"/>
    <p:sldId id="286" r:id="rId6"/>
    <p:sldId id="280" r:id="rId7"/>
    <p:sldId id="281" r:id="rId8"/>
    <p:sldId id="282" r:id="rId9"/>
    <p:sldId id="283" r:id="rId10"/>
    <p:sldId id="284" r:id="rId11"/>
    <p:sldId id="259" r:id="rId12"/>
    <p:sldId id="271" r:id="rId13"/>
    <p:sldId id="272" r:id="rId14"/>
    <p:sldId id="273" r:id="rId15"/>
    <p:sldId id="274" r:id="rId16"/>
    <p:sldId id="275" r:id="rId17"/>
    <p:sldId id="278" r:id="rId18"/>
    <p:sldId id="279" r:id="rId19"/>
    <p:sldId id="276" r:id="rId20"/>
    <p:sldId id="277" r:id="rId21"/>
    <p:sldId id="257" r:id="rId22"/>
    <p:sldId id="258" r:id="rId23"/>
    <p:sldId id="260" r:id="rId24"/>
    <p:sldId id="270" r:id="rId25"/>
    <p:sldId id="268" r:id="rId26"/>
    <p:sldId id="269" r:id="rId27"/>
    <p:sldId id="265" r:id="rId28"/>
    <p:sldId id="267" r:id="rId29"/>
    <p:sldId id="266" r:id="rId30"/>
    <p:sldId id="264" r:id="rId31"/>
    <p:sldId id="261" r:id="rId32"/>
    <p:sldId id="262" r:id="rId33"/>
    <p:sldId id="263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620" autoAdjust="0"/>
  </p:normalViewPr>
  <p:slideViewPr>
    <p:cSldViewPr snapToGrid="0" snapToObjects="1">
      <p:cViewPr>
        <p:scale>
          <a:sx n="112" d="100"/>
          <a:sy n="112" d="100"/>
        </p:scale>
        <p:origin x="-968" y="10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055EBE-7959-B540-AA16-B3AA1C84DF81}" type="datetimeFigureOut">
              <a:rPr kumimoji="1" lang="zh-CN" altLang="en-US" smtClean="0"/>
              <a:t>15/12/11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7ADAD6-F4B3-CF48-96EB-C1DB9F9BEB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3421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HTML5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草案的前身名为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Web Applications 1.0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，于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2004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年被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WHATWG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提出，于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2007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年被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W3C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接纳，并成立了新的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HTML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工作团队。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2013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月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日，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HTML 5.1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正式草案公布。该规范定义了第五次重大版本，第一次要修订万维网的核心语言：超文本标记语言（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HTML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）。在这个版本中，新功能不断推出，以帮助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Web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应用程序的作者，努力提高新元素互操作性。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ADAD6-F4B3-CF48-96EB-C1DB9F9BEB31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445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Hybrid App</a:t>
            </a:r>
            <a:r>
              <a:rPr lang="zh-TW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的优点：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支持多平台访问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手机功能都可访问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适用于应用商店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部分支持离线功能</a:t>
            </a:r>
          </a:p>
          <a:p>
            <a:r>
              <a:rPr lang="nb-NO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Hybrid </a:t>
            </a:r>
            <a:r>
              <a:rPr lang="nb-NO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</a:t>
            </a:r>
            <a:r>
              <a:rPr lang="zh-CN" altLang="nb-NO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的缺点：</a:t>
            </a:r>
            <a:endParaRPr lang="nb-NO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未知的部署时间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用户体验不如本地应用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性能速度较慢（需链接网络）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ADAD6-F4B3-CF48-96EB-C1DB9F9BEB31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5249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Web APP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首页去除冗余的功能，回溯本源，只给用户提供了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jing.fm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最初的本质需求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—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电台。既符合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H5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精简功能又达到了突出核心功能的设计原则。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重要的并不是我们提供的信息量有多大，而是我们能否给他们提供真正需要的信息。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ADAD6-F4B3-CF48-96EB-C1DB9F9BEB31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6141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ADAD6-F4B3-CF48-96EB-C1DB9F9BEB31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2604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8" name="Rectangle 7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>
              <a:spLocks/>
            </p:cNvSpPr>
            <p:nvPr/>
          </p:nvSpPr>
          <p:spPr>
            <a:xfrm>
              <a:off x="562843" y="475488"/>
              <a:ext cx="7982712" cy="5888736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62842" y="6133646"/>
              <a:ext cx="7982712" cy="1472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62843" y="457200"/>
              <a:ext cx="7982712" cy="2578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3950"/>
            <a:ext cx="7342188" cy="1924050"/>
          </a:xfrm>
        </p:spPr>
        <p:txBody>
          <a:bodyPr anchor="b" anchorCtr="0">
            <a:noAutofit/>
          </a:bodyPr>
          <a:lstStyle>
            <a:lvl1pPr>
              <a:defRPr sz="5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9000"/>
            <a:ext cx="7342188" cy="1752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741" y="6122894"/>
            <a:ext cx="2133600" cy="259317"/>
          </a:xfrm>
        </p:spPr>
        <p:txBody>
          <a:bodyPr/>
          <a:lstStyle/>
          <a:p>
            <a:fld id="{7D290233-0DD1-4A80-BB1E-9ADC3556DBB6}" type="datetimeFigureOut">
              <a:rPr lang="en-US" smtClean="0"/>
              <a:t>15/12/11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2894"/>
            <a:ext cx="2895600" cy="25781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1000" y="6122894"/>
            <a:ext cx="762000" cy="271463"/>
          </a:xfrm>
        </p:spPr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、图片和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82880" y="173699"/>
                <a:ext cx="8778240" cy="6510602"/>
                <a:chOff x="182880" y="173699"/>
                <a:chExt cx="8778240" cy="6510602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82880" y="173699"/>
                  <a:ext cx="8778240" cy="65106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noFill/>
                </a:ln>
                <a:effectLst>
                  <a:outerShdw blurRad="63500" sx="101000" sy="101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perspectiveFront" fov="4800000"/>
                  <a:lightRig rig="threePt" dir="t"/>
                </a:scene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0" name="Group 10"/>
                <p:cNvGrpSpPr/>
                <p:nvPr/>
              </p:nvGrpSpPr>
              <p:grpSpPr>
                <a:xfrm>
                  <a:off x="256032" y="237744"/>
                  <a:ext cx="8622792" cy="6364224"/>
                  <a:chOff x="247157" y="247430"/>
                  <a:chExt cx="8622792" cy="6364224"/>
                </a:xfrm>
              </p:grpSpPr>
              <p:sp>
                <p:nvSpPr>
                  <p:cNvPr id="31" name="Rectangle 30"/>
                  <p:cNvSpPr>
                    <a:spLocks/>
                  </p:cNvSpPr>
                  <p:nvPr/>
                </p:nvSpPr>
                <p:spPr>
                  <a:xfrm>
                    <a:off x="247157" y="247430"/>
                    <a:ext cx="8622792" cy="6364224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/>
                  </a:p>
                </p:txBody>
              </p: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247157" y="6389024"/>
                    <a:ext cx="8622792" cy="15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8" name="Rectangle 27"/>
              <p:cNvSpPr/>
              <p:nvPr/>
            </p:nvSpPr>
            <p:spPr>
              <a:xfrm rot="5400000">
                <a:off x="801086" y="3274090"/>
                <a:ext cx="6135624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Rectangle 24"/>
            <p:cNvSpPr/>
            <p:nvPr/>
          </p:nvSpPr>
          <p:spPr>
            <a:xfrm rot="10800000">
              <a:off x="258763" y="1594462"/>
              <a:ext cx="357530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694329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672323"/>
            <a:ext cx="3008313" cy="340304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15/12/11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352892" y="310123"/>
            <a:ext cx="3398837" cy="1204912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0" name="Rectangle 19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7" name="Rectangle 16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691640"/>
            <a:ext cx="3008376" cy="914400"/>
          </a:xfrm>
        </p:spPr>
        <p:txBody>
          <a:bodyPr anchor="b">
            <a:no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38559" y="612775"/>
            <a:ext cx="4114800" cy="54681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2670048"/>
            <a:ext cx="3008376" cy="34015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15/12/11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(位于标题上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7" name="Group 16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2" name="Rectangle 21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20" name="Rectangle 19"/>
            <p:cNvSpPr/>
            <p:nvPr/>
          </p:nvSpPr>
          <p:spPr>
            <a:xfrm>
              <a:off x="256032" y="4203192"/>
              <a:ext cx="8622792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1" y="4287819"/>
            <a:ext cx="8021977" cy="916193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zh-CN" altLang="en-US" smtClean="0"/>
              <a:t>单击此处编辑母版标题样式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6347" y="331694"/>
            <a:ext cx="8421624" cy="378310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1" y="5271247"/>
            <a:ext cx="8021977" cy="101301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15/12/11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4" name="Rectangle 13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6" name="Rectangle 15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15/12/11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4" name="Group 13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7" name="Rectangle 16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8" name="Rectangle 17"/>
            <p:cNvSpPr/>
            <p:nvPr/>
          </p:nvSpPr>
          <p:spPr>
            <a:xfrm rot="5400000">
              <a:off x="4242277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399" y="609600"/>
            <a:ext cx="1416423" cy="5516563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2" y="609600"/>
            <a:ext cx="6279777" cy="55165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15/12/11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9" name="Rectangle 18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15/12/11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(带图片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12" name="Rectangle 11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11"/>
            <p:cNvGrpSpPr/>
            <p:nvPr/>
          </p:nvGrpSpPr>
          <p:grpSpPr>
            <a:xfrm>
              <a:off x="562842" y="475488"/>
              <a:ext cx="7982713" cy="5888736"/>
              <a:chOff x="562842" y="475488"/>
              <a:chExt cx="7982713" cy="5888736"/>
            </a:xfrm>
          </p:grpSpPr>
          <p:sp>
            <p:nvSpPr>
              <p:cNvPr id="8" name="Rectangle 7"/>
              <p:cNvSpPr>
                <a:spLocks/>
              </p:cNvSpPr>
              <p:nvPr/>
            </p:nvSpPr>
            <p:spPr>
              <a:xfrm>
                <a:off x="562843" y="475488"/>
                <a:ext cx="7982712" cy="5888736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62842" y="6133646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62842" y="3427528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fld id="{7D290233-0DD1-4A80-BB1E-9ADC3556DBB6}" type="datetimeFigureOut">
              <a:rPr lang="en-US" smtClean="0"/>
              <a:t>15/12/11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2" name="Rectangle 11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7" name="Rectangle 26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1371600"/>
            <a:ext cx="7345362" cy="1676400"/>
          </a:xfrm>
        </p:spPr>
        <p:txBody>
          <a:bodyPr anchor="b" anchorCtr="0">
            <a:noAutofit/>
          </a:bodyPr>
          <a:lstStyle>
            <a:lvl1pPr algn="ctr">
              <a:defRPr sz="5400" b="0" i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3" y="3134566"/>
            <a:ext cx="7345362" cy="1500187"/>
          </a:xfrm>
        </p:spPr>
        <p:txBody>
          <a:bodyPr anchor="t" anchorCtr="0"/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15/12/11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21" name="Rectangle 2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1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15/12/11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9" name="Rectangle 2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2" name="Rectangle 31"/>
                <p:cNvSpPr/>
                <p:nvPr/>
              </p:nvSpPr>
              <p:spPr>
                <a:xfrm>
                  <a:off x="247157" y="1612392"/>
                  <a:ext cx="8622792" cy="64008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</p:grpSp>
        <p:cxnSp>
          <p:nvCxnSpPr>
            <p:cNvPr id="23" name="Straight Connector 22"/>
            <p:cNvCxnSpPr/>
            <p:nvPr/>
          </p:nvCxnSpPr>
          <p:spPr>
            <a:xfrm rot="16200000" flipH="1">
              <a:off x="2217480" y="4026438"/>
              <a:ext cx="4711326" cy="2286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01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01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45539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5539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15/12/11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15/12/11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1" name="Rectangle 1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3" name="Rectangle 1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15/12/11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9" name="Rectangle 1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33" name="Rectangle 32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169892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147888"/>
            <a:ext cx="3008313" cy="326231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15/12/11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0113" y="244158"/>
            <a:ext cx="7345362" cy="1339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2" y="2133601"/>
            <a:ext cx="7345363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" y="6371591"/>
            <a:ext cx="2133600" cy="259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</a:defRPr>
            </a:lvl1pPr>
          </a:lstStyle>
          <a:p>
            <a:fld id="{7D290233-0DD1-4A80-BB1E-9ADC3556DBB6}" type="datetimeFigureOut">
              <a:rPr lang="en-US" smtClean="0"/>
              <a:t>15/12/11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58840" y="6371591"/>
            <a:ext cx="2895600" cy="2578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271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94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366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652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485900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712913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947863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174875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前端与移动设计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smtClean="0"/>
              <a:t>@author </a:t>
            </a:r>
            <a:r>
              <a:rPr kumimoji="1" lang="zh-CN" altLang="en-US" dirty="0" smtClean="0"/>
              <a:t>赵永利</a:t>
            </a:r>
            <a:endParaRPr kumimoji="1" lang="en-US" altLang="zh-CN" dirty="0"/>
          </a:p>
          <a:p>
            <a:r>
              <a:rPr kumimoji="1" lang="en-US" altLang="zh-CN" dirty="0" smtClean="0"/>
              <a:t>zhaoyl_bj@163.com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0911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l="-112079" r="-112079"/>
          <a:stretch>
            <a:fillRect/>
          </a:stretch>
        </p:blipFill>
        <p:spPr>
          <a:xfrm>
            <a:off x="-812173" y="1974838"/>
            <a:ext cx="7345363" cy="3931920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265" y="2074959"/>
            <a:ext cx="2229075" cy="383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65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移动</a:t>
            </a:r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基础知识－分辨率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zh-CN" dirty="0" smtClean="0"/>
              <a:t>6</a:t>
            </a:r>
            <a:r>
              <a:rPr kumimoji="1" lang="en-US" altLang="zh-CN" dirty="0" smtClean="0"/>
              <a:t>40</a:t>
            </a:r>
            <a:r>
              <a:rPr kumimoji="1" lang="zh-CN" altLang="en-US" dirty="0" smtClean="0"/>
              <a:t>*</a:t>
            </a:r>
            <a:r>
              <a:rPr kumimoji="1" lang="en-US" altLang="zh-CN" dirty="0" smtClean="0"/>
              <a:t>1136</a:t>
            </a:r>
            <a:r>
              <a:rPr kumimoji="1" lang="zh-CN" altLang="en-US" dirty="0" smtClean="0"/>
              <a:t>的图片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zh-CN" altLang="en-US" dirty="0" smtClean="0"/>
              <a:t>能不能在</a:t>
            </a:r>
            <a:r>
              <a:rPr kumimoji="1" lang="en-US" altLang="zh-CN" dirty="0" smtClean="0"/>
              <a:t>iphone5</a:t>
            </a:r>
            <a:r>
              <a:rPr kumimoji="1" lang="zh-CN" altLang="en-US" dirty="0" smtClean="0"/>
              <a:t>上完全显示？</a:t>
            </a:r>
            <a:endParaRPr kumimoji="1" lang="en-US" altLang="zh-CN" dirty="0" smtClean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 smtClean="0"/>
              <a:t>为什么</a:t>
            </a:r>
            <a:r>
              <a:rPr kumimoji="1" lang="en-US" altLang="zh-CN" dirty="0" smtClean="0"/>
              <a:t>iphone5 </a:t>
            </a:r>
            <a:r>
              <a:rPr kumimoji="1" lang="zh-CN" altLang="en-US" dirty="0" smtClean="0"/>
              <a:t>是</a:t>
            </a:r>
            <a:r>
              <a:rPr kumimoji="1" lang="en-US" altLang="zh-CN" dirty="0" smtClean="0"/>
              <a:t>320px</a:t>
            </a:r>
            <a:r>
              <a:rPr kumimoji="1" lang="zh-CN" altLang="en-US" dirty="0" smtClean="0"/>
              <a:t>*</a:t>
            </a:r>
            <a:r>
              <a:rPr kumimoji="1" lang="en-US" altLang="zh-CN" dirty="0" smtClean="0"/>
              <a:t>568px</a:t>
            </a:r>
            <a:r>
              <a:rPr kumimoji="1" lang="zh-CN" altLang="en-US" dirty="0" smtClean="0"/>
              <a:t>？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195409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l="2323" r="2323"/>
          <a:stretch>
            <a:fillRect/>
          </a:stretch>
        </p:blipFill>
        <p:spPr>
          <a:xfrm>
            <a:off x="348715" y="1398292"/>
            <a:ext cx="8626800" cy="4617864"/>
          </a:xfrm>
        </p:spPr>
      </p:pic>
    </p:spTree>
    <p:extLst>
      <p:ext uri="{BB962C8B-B14F-4D97-AF65-F5344CB8AC3E}">
        <p14:creationId xmlns:p14="http://schemas.microsoft.com/office/powerpoint/2010/main" val="797729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l="-13393" r="-13393"/>
          <a:stretch>
            <a:fillRect/>
          </a:stretch>
        </p:blipFill>
        <p:spPr>
          <a:xfrm>
            <a:off x="367598" y="1751123"/>
            <a:ext cx="8421336" cy="4508245"/>
          </a:xfrm>
        </p:spPr>
      </p:pic>
    </p:spTree>
    <p:extLst>
      <p:ext uri="{BB962C8B-B14F-4D97-AF65-F5344CB8AC3E}">
        <p14:creationId xmlns:p14="http://schemas.microsoft.com/office/powerpoint/2010/main" val="2742881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t="1684" b="16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86011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l="767" r="7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3754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l="-11307" r="-113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25829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t="6888" b="68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8416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l="1454" r="1454"/>
          <a:stretch>
            <a:fillRect/>
          </a:stretch>
        </p:blipFill>
        <p:spPr>
          <a:xfrm>
            <a:off x="900113" y="2133600"/>
            <a:ext cx="7345362" cy="3932238"/>
          </a:xfrm>
        </p:spPr>
      </p:pic>
    </p:spTree>
    <p:extLst>
      <p:ext uri="{BB962C8B-B14F-4D97-AF65-F5344CB8AC3E}">
        <p14:creationId xmlns:p14="http://schemas.microsoft.com/office/powerpoint/2010/main" val="3535528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l="1562" r="15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43709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rcRect l="-15804" r="-15804"/>
          <a:stretch>
            <a:fillRect/>
          </a:stretch>
        </p:blipFill>
        <p:spPr>
          <a:xfrm>
            <a:off x="900113" y="2133600"/>
            <a:ext cx="7345362" cy="3932238"/>
          </a:xfrm>
        </p:spPr>
      </p:pic>
    </p:spTree>
    <p:extLst>
      <p:ext uri="{BB962C8B-B14F-4D97-AF65-F5344CB8AC3E}">
        <p14:creationId xmlns:p14="http://schemas.microsoft.com/office/powerpoint/2010/main" val="555628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t="399" b="3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74781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Adobe 黑体 Std R"/>
                <a:ea typeface="Adobe 黑体 Std R"/>
                <a:cs typeface="Adobe 黑体 Std R"/>
              </a:rPr>
              <a:t>分辨率</a:t>
            </a:r>
            <a:endParaRPr kumimoji="1" lang="zh-CN" altLang="en-US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分辨率又称显示分辨率、屏幕分辨率。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确定手机屏幕上显示信息的设置，以水平和垂直像素来衡量。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8010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屏幕尺寸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屏幕大小的物理尺寸，以屏幕对角线长度衡量</a:t>
            </a:r>
            <a:endParaRPr kumimoji="1" lang="en-US" altLang="zh-CN" dirty="0" smtClean="0"/>
          </a:p>
          <a:p>
            <a:r>
              <a:rPr kumimoji="1" lang="zh-CN" altLang="en-US" dirty="0" smtClean="0"/>
              <a:t>单位：英寸</a:t>
            </a:r>
            <a:r>
              <a:rPr kumimoji="1" lang="en-US" altLang="zh-CN" dirty="0" smtClean="0"/>
              <a:t> 1</a:t>
            </a:r>
            <a:r>
              <a:rPr kumimoji="1" lang="zh-CN" altLang="en-US" dirty="0" smtClean="0"/>
              <a:t>英寸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＝</a:t>
            </a:r>
            <a:r>
              <a:rPr kumimoji="1" lang="en-US" altLang="zh-CN" dirty="0" smtClean="0"/>
              <a:t> 2.54</a:t>
            </a:r>
            <a:r>
              <a:rPr kumimoji="1" lang="zh-CN" altLang="en-US" dirty="0" smtClean="0"/>
              <a:t>厘米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3134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移动</a:t>
            </a:r>
            <a:r>
              <a:rPr kumimoji="1" lang="en-US" altLang="zh-CN" dirty="0"/>
              <a:t>web</a:t>
            </a:r>
            <a:r>
              <a:rPr kumimoji="1" lang="zh-CN" altLang="en-US" dirty="0"/>
              <a:t>基础知识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Px</a:t>
            </a:r>
            <a:r>
              <a:rPr kumimoji="1" lang="zh-CN" altLang="zh-CN" dirty="0" smtClean="0"/>
              <a:t>：</a:t>
            </a:r>
            <a:r>
              <a:rPr kumimoji="1" lang="en-US" altLang="zh-CN" dirty="0" smtClean="0"/>
              <a:t>CSS pixels </a:t>
            </a:r>
            <a:r>
              <a:rPr kumimoji="1" lang="zh-CN" altLang="en-US" dirty="0" smtClean="0"/>
              <a:t>逻辑像素、浏览器的抽象单位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Dp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Pt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device independent pixels </a:t>
            </a:r>
            <a:r>
              <a:rPr kumimoji="1" lang="zh-CN" altLang="en-US" dirty="0" smtClean="0"/>
              <a:t>设备无关像素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Dpr</a:t>
            </a:r>
            <a:r>
              <a:rPr kumimoji="1" lang="zh-CN" altLang="en-US" dirty="0" smtClean="0"/>
              <a:t>：</a:t>
            </a:r>
            <a:r>
              <a:rPr kumimoji="1" lang="en-US" altLang="zh-CN" dirty="0" err="1" smtClean="0"/>
              <a:t>devicePixelRation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设备像素缩放比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zh-CN" altLang="en-US" dirty="0" smtClean="0"/>
              <a:t>计算公式：</a:t>
            </a:r>
            <a:r>
              <a:rPr kumimoji="1" lang="en-US" altLang="zh-CN" dirty="0" smtClean="0"/>
              <a:t>1px = (</a:t>
            </a:r>
            <a:r>
              <a:rPr kumimoji="1" lang="en-US" altLang="zh-CN" dirty="0" err="1" smtClean="0"/>
              <a:t>dpr</a:t>
            </a:r>
            <a:r>
              <a:rPr kumimoji="1" lang="zh-CN" altLang="en-US" dirty="0" smtClean="0"/>
              <a:t>平方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＊</a:t>
            </a:r>
            <a:r>
              <a:rPr kumimoji="1" lang="en-US" altLang="zh-CN" dirty="0" err="1" smtClean="0"/>
              <a:t>dp</a:t>
            </a:r>
            <a:endParaRPr kumimoji="1" lang="en-US" altLang="zh-CN" dirty="0" smtClean="0"/>
          </a:p>
          <a:p>
            <a:pPr marL="0" indent="0">
              <a:buNone/>
            </a:pPr>
            <a:endParaRPr kumimoji="1" lang="en-US" altLang="zh-CN" dirty="0" smtClean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7579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l="2860" r="28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58634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t="2170" b="21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49808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rcRect l="11530" r="11530"/>
          <a:stretch>
            <a:fillRect/>
          </a:stretch>
        </p:blipFill>
        <p:spPr>
          <a:xfrm>
            <a:off x="0" y="618327"/>
            <a:ext cx="9832688" cy="5263367"/>
          </a:xfrm>
        </p:spPr>
      </p:pic>
    </p:spTree>
    <p:extLst>
      <p:ext uri="{BB962C8B-B14F-4D97-AF65-F5344CB8AC3E}">
        <p14:creationId xmlns:p14="http://schemas.microsoft.com/office/powerpoint/2010/main" val="2596504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DOM</a:t>
            </a:r>
            <a:r>
              <a:rPr kumimoji="1" lang="zh-CN" altLang="en-US" dirty="0" smtClean="0"/>
              <a:t>结构树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l="1672" r="1672"/>
          <a:stretch>
            <a:fillRect/>
          </a:stretch>
        </p:blipFill>
        <p:spPr>
          <a:xfrm>
            <a:off x="900113" y="1911351"/>
            <a:ext cx="7345363" cy="3931920"/>
          </a:xfrm>
        </p:spPr>
      </p:pic>
    </p:spTree>
    <p:extLst>
      <p:ext uri="{BB962C8B-B14F-4D97-AF65-F5344CB8AC3E}">
        <p14:creationId xmlns:p14="http://schemas.microsoft.com/office/powerpoint/2010/main" val="3870086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025" y="2984500"/>
            <a:ext cx="5410200" cy="2400300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6023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t="6967" b="69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60572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55652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l="831" r="8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75923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t="8623" b="8623"/>
          <a:stretch>
            <a:fillRect/>
          </a:stretch>
        </p:blipFill>
        <p:spPr>
          <a:xfrm>
            <a:off x="900113" y="2006601"/>
            <a:ext cx="7345363" cy="3931920"/>
          </a:xfrm>
        </p:spPr>
      </p:pic>
    </p:spTree>
    <p:extLst>
      <p:ext uri="{BB962C8B-B14F-4D97-AF65-F5344CB8AC3E}">
        <p14:creationId xmlns:p14="http://schemas.microsoft.com/office/powerpoint/2010/main" val="1592224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t="10381" b="10381"/>
          <a:stretch>
            <a:fillRect/>
          </a:stretch>
        </p:blipFill>
        <p:spPr>
          <a:xfrm>
            <a:off x="1503363" y="2085976"/>
            <a:ext cx="6957452" cy="3724274"/>
          </a:xfrm>
        </p:spPr>
      </p:pic>
    </p:spTree>
    <p:extLst>
      <p:ext uri="{BB962C8B-B14F-4D97-AF65-F5344CB8AC3E}">
        <p14:creationId xmlns:p14="http://schemas.microsoft.com/office/powerpoint/2010/main" val="25165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t="4702" b="4702"/>
          <a:stretch>
            <a:fillRect/>
          </a:stretch>
        </p:blipFill>
        <p:spPr>
          <a:xfrm>
            <a:off x="900112" y="1927226"/>
            <a:ext cx="7345363" cy="3931920"/>
          </a:xfrm>
        </p:spPr>
      </p:pic>
    </p:spTree>
    <p:extLst>
      <p:ext uri="{BB962C8B-B14F-4D97-AF65-F5344CB8AC3E}">
        <p14:creationId xmlns:p14="http://schemas.microsoft.com/office/powerpoint/2010/main" val="227155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t="-6284" b="-62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76543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3172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812" y="244158"/>
            <a:ext cx="8595445" cy="1339850"/>
          </a:xfrm>
        </p:spPr>
        <p:txBody>
          <a:bodyPr>
            <a:noAutofit/>
          </a:bodyPr>
          <a:lstStyle/>
          <a:p>
            <a:r>
              <a:rPr lang="da-DK" altLang="zh-CN" sz="3600" b="1" dirty="0"/>
              <a:t>Native </a:t>
            </a:r>
            <a:r>
              <a:rPr lang="da-DK" altLang="zh-CN" sz="3600" b="1" dirty="0" err="1" smtClean="0"/>
              <a:t>App</a:t>
            </a:r>
            <a:r>
              <a:rPr lang="zh-CN" altLang="en-US" sz="3600" b="1" dirty="0" smtClean="0"/>
              <a:t>、</a:t>
            </a:r>
            <a:r>
              <a:rPr lang="en-US" altLang="zh-CN" sz="3600" b="1" dirty="0" smtClean="0"/>
              <a:t>Web App</a:t>
            </a:r>
            <a:r>
              <a:rPr lang="zh-CN" altLang="en-US" sz="3600" b="1" dirty="0" smtClean="0"/>
              <a:t>、</a:t>
            </a:r>
            <a:r>
              <a:rPr lang="en-US" altLang="zh-CN" sz="3600" b="1" dirty="0"/>
              <a:t>Hybrid App</a:t>
            </a:r>
            <a:r>
              <a:rPr lang="en-US" altLang="zh-CN" sz="3600" dirty="0"/>
              <a:t/>
            </a:r>
            <a:br>
              <a:rPr lang="en-US" altLang="zh-CN" sz="3600" dirty="0"/>
            </a:br>
            <a:endParaRPr kumimoji="1"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a-DK" altLang="zh-CN" b="1" dirty="0"/>
              <a:t>Native </a:t>
            </a:r>
            <a:r>
              <a:rPr lang="da-DK" altLang="zh-CN" b="1" dirty="0" err="1"/>
              <a:t>App</a:t>
            </a:r>
            <a:r>
              <a:rPr lang="zh-CN" altLang="da-DK" b="1" dirty="0"/>
              <a:t>：</a:t>
            </a:r>
            <a:endParaRPr lang="da-DK" altLang="zh-CN" dirty="0"/>
          </a:p>
          <a:p>
            <a:pPr marL="0" indent="0">
              <a:buNone/>
            </a:pPr>
            <a:r>
              <a:rPr lang="en-US" altLang="zh-CN" dirty="0"/>
              <a:t>1</a:t>
            </a:r>
            <a:r>
              <a:rPr lang="zh-CN" altLang="en-US" dirty="0"/>
              <a:t>、开发成本非常大。一般使用的开发语言为</a:t>
            </a:r>
            <a:r>
              <a:rPr lang="en-US" altLang="zh-CN" dirty="0"/>
              <a:t>JAVA</a:t>
            </a:r>
            <a:r>
              <a:rPr lang="zh-CN" altLang="en-US" dirty="0"/>
              <a:t>、</a:t>
            </a:r>
            <a:r>
              <a:rPr lang="en-US" altLang="zh-CN" dirty="0"/>
              <a:t>C++</a:t>
            </a:r>
            <a:r>
              <a:rPr lang="zh-CN" altLang="en-US" dirty="0"/>
              <a:t>、</a:t>
            </a:r>
            <a:r>
              <a:rPr lang="en-US" altLang="zh-CN" dirty="0"/>
              <a:t>Objective-C</a:t>
            </a:r>
            <a:r>
              <a:rPr lang="zh-CN" altLang="en-US" dirty="0"/>
              <a:t>。</a:t>
            </a:r>
          </a:p>
          <a:p>
            <a:pPr marL="0" indent="0">
              <a:buNone/>
            </a:pPr>
            <a:r>
              <a:rPr lang="en-US" altLang="zh-CN" dirty="0"/>
              <a:t>2</a:t>
            </a:r>
            <a:r>
              <a:rPr lang="zh-CN" altLang="en-US" dirty="0"/>
              <a:t>、更新体验较差、同时也比较麻烦。每一次发布新的版本，都需要做版本打包，且需要用户手动更新（有些应用程序即使不需要用户手动更新，但是也需要有一个恶心的提示）。</a:t>
            </a:r>
          </a:p>
          <a:p>
            <a:pPr marL="0" indent="0">
              <a:buNone/>
            </a:pPr>
            <a:r>
              <a:rPr lang="en-US" altLang="zh-CN" dirty="0"/>
              <a:t>3</a:t>
            </a:r>
            <a:r>
              <a:rPr lang="zh-CN" altLang="en-US" dirty="0"/>
              <a:t>、非常酷。因为</a:t>
            </a:r>
            <a:r>
              <a:rPr lang="en-US" altLang="zh-CN" dirty="0"/>
              <a:t>native app</a:t>
            </a:r>
            <a:r>
              <a:rPr lang="zh-CN" altLang="en-US" dirty="0"/>
              <a:t>可以调用</a:t>
            </a:r>
            <a:r>
              <a:rPr lang="en-US" altLang="zh-CN" dirty="0"/>
              <a:t>IOS</a:t>
            </a:r>
            <a:r>
              <a:rPr lang="zh-CN" altLang="en-US" dirty="0"/>
              <a:t>中的</a:t>
            </a:r>
            <a:r>
              <a:rPr lang="en-US" altLang="zh-CN" dirty="0"/>
              <a:t>UI</a:t>
            </a:r>
            <a:r>
              <a:rPr lang="zh-CN" altLang="en-US" dirty="0"/>
              <a:t>控件以</a:t>
            </a:r>
            <a:r>
              <a:rPr lang="en-US" altLang="zh-CN" dirty="0"/>
              <a:t>UI</a:t>
            </a:r>
            <a:r>
              <a:rPr lang="zh-CN" altLang="en-US" dirty="0"/>
              <a:t>方法，它可以实现</a:t>
            </a:r>
            <a:r>
              <a:rPr lang="en-US" altLang="zh-CN" dirty="0" err="1"/>
              <a:t>WebApp</a:t>
            </a:r>
            <a:r>
              <a:rPr lang="zh-CN" altLang="en-US" dirty="0"/>
              <a:t>无法实现的一些非常酷的交互效果。</a:t>
            </a:r>
          </a:p>
          <a:p>
            <a:pPr marL="0" indent="0">
              <a:buNone/>
            </a:pPr>
            <a:r>
              <a:rPr lang="sk-SK" altLang="zh-CN" b="1" dirty="0" smtClean="0"/>
              <a:t>Web</a:t>
            </a:r>
            <a:r>
              <a:rPr lang="sk-SK" altLang="zh-CN" b="1" dirty="0"/>
              <a:t> App</a:t>
            </a:r>
            <a:r>
              <a:rPr lang="zh-CN" altLang="sk-SK" b="1" dirty="0"/>
              <a:t>：</a:t>
            </a:r>
            <a:endParaRPr lang="sk-SK" altLang="zh-CN" dirty="0"/>
          </a:p>
          <a:p>
            <a:pPr marL="0" indent="0">
              <a:buNone/>
            </a:pPr>
            <a:r>
              <a:rPr lang="en-US" altLang="zh-CN" dirty="0"/>
              <a:t>1</a:t>
            </a:r>
            <a:r>
              <a:rPr lang="zh-CN" altLang="en-US" dirty="0"/>
              <a:t>、开发成本较低。使用</a:t>
            </a:r>
            <a:r>
              <a:rPr lang="en-US" altLang="zh-CN" dirty="0"/>
              <a:t>web</a:t>
            </a:r>
            <a:r>
              <a:rPr lang="zh-CN" altLang="en-US" dirty="0"/>
              <a:t>开发技术就可以轻松的完成</a:t>
            </a:r>
            <a:r>
              <a:rPr lang="en-US" altLang="zh-CN" dirty="0"/>
              <a:t>web app</a:t>
            </a:r>
            <a:r>
              <a:rPr lang="zh-CN" altLang="en-US" dirty="0"/>
              <a:t>的开发。</a:t>
            </a:r>
          </a:p>
          <a:p>
            <a:pPr marL="0" indent="0">
              <a:buNone/>
            </a:pPr>
            <a:r>
              <a:rPr lang="en-US" altLang="zh-CN" dirty="0"/>
              <a:t>2</a:t>
            </a:r>
            <a:r>
              <a:rPr lang="zh-CN" altLang="en-US" dirty="0"/>
              <a:t>、升级较简单。升级不需要通知用户，在服务端更新文件即可，用户完全没有感觉。</a:t>
            </a:r>
          </a:p>
          <a:p>
            <a:pPr marL="0" indent="0">
              <a:buNone/>
            </a:pPr>
            <a:r>
              <a:rPr lang="en-US" altLang="zh-CN" dirty="0"/>
              <a:t>3</a:t>
            </a:r>
            <a:r>
              <a:rPr lang="zh-CN" altLang="en-US" dirty="0"/>
              <a:t>、维护比较轻松。和一般的</a:t>
            </a:r>
            <a:r>
              <a:rPr lang="en-US" altLang="zh-CN" dirty="0"/>
              <a:t>web</a:t>
            </a:r>
            <a:r>
              <a:rPr lang="zh-CN" altLang="en-US" dirty="0"/>
              <a:t>一样，维护比较简单，它其实就是一个站点。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365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9472" y="244158"/>
            <a:ext cx="8606785" cy="1339850"/>
          </a:xfrm>
        </p:spPr>
        <p:txBody>
          <a:bodyPr>
            <a:normAutofit/>
          </a:bodyPr>
          <a:lstStyle/>
          <a:p>
            <a:r>
              <a:rPr lang="da-DK" altLang="zh-CN" sz="3600" b="1" dirty="0"/>
              <a:t>Native </a:t>
            </a:r>
            <a:r>
              <a:rPr lang="da-DK" altLang="zh-CN" sz="3600" b="1" dirty="0" err="1"/>
              <a:t>App</a:t>
            </a:r>
            <a:r>
              <a:rPr lang="zh-CN" altLang="en-US" sz="3600" b="1" dirty="0"/>
              <a:t>、</a:t>
            </a:r>
            <a:r>
              <a:rPr lang="en-US" altLang="zh-CN" sz="3600" b="1" dirty="0"/>
              <a:t>Web App</a:t>
            </a:r>
            <a:r>
              <a:rPr lang="zh-CN" altLang="en-US" sz="3600" b="1" dirty="0"/>
              <a:t>、</a:t>
            </a:r>
            <a:r>
              <a:rPr lang="en-US" altLang="zh-CN" sz="3600" b="1" dirty="0"/>
              <a:t>Hybrid App</a:t>
            </a:r>
            <a:r>
              <a:rPr lang="en-US" altLang="zh-CN" sz="3600" dirty="0"/>
              <a:t/>
            </a:r>
            <a:br>
              <a:rPr lang="en-US" altLang="zh-CN" sz="3600" dirty="0"/>
            </a:br>
            <a:endParaRPr kumimoji="1"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/>
              <a:t>Hybrid App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Hybrid APP</a:t>
            </a:r>
            <a:r>
              <a:rPr lang="zh-CN" altLang="en-US" dirty="0"/>
              <a:t>指的是半原生半</a:t>
            </a:r>
            <a:r>
              <a:rPr lang="en-US" altLang="zh-CN" dirty="0"/>
              <a:t>Web</a:t>
            </a:r>
            <a:r>
              <a:rPr lang="zh-CN" altLang="en-US" dirty="0"/>
              <a:t>的混合类</a:t>
            </a:r>
            <a:r>
              <a:rPr lang="en-US" altLang="zh-CN" dirty="0"/>
              <a:t>App</a:t>
            </a:r>
            <a:r>
              <a:rPr lang="zh-CN" altLang="en-US" dirty="0"/>
              <a:t>。需要下载安装，看上去类似</a:t>
            </a:r>
            <a:r>
              <a:rPr lang="en-US" altLang="zh-CN" dirty="0"/>
              <a:t>Native App</a:t>
            </a:r>
            <a:r>
              <a:rPr lang="zh-CN" altLang="en-US" dirty="0"/>
              <a:t>，但只有很少的</a:t>
            </a:r>
            <a:r>
              <a:rPr lang="en-US" altLang="zh-CN" dirty="0"/>
              <a:t>UI Web View</a:t>
            </a:r>
            <a:r>
              <a:rPr lang="zh-CN" altLang="en-US" dirty="0"/>
              <a:t>，访问的内容是 </a:t>
            </a:r>
            <a:r>
              <a:rPr lang="en-US" altLang="zh-CN" dirty="0"/>
              <a:t>Web </a:t>
            </a:r>
            <a:r>
              <a:rPr lang="zh-CN" altLang="en-US" dirty="0"/>
              <a:t>。</a:t>
            </a:r>
          </a:p>
          <a:p>
            <a:pPr marL="0" indent="0">
              <a:buNone/>
            </a:pPr>
            <a:r>
              <a:rPr lang="zh-CN" altLang="en-US" dirty="0"/>
              <a:t>例如</a:t>
            </a:r>
            <a:r>
              <a:rPr lang="en-US" altLang="zh-CN" dirty="0"/>
              <a:t>Store</a:t>
            </a:r>
            <a:r>
              <a:rPr lang="zh-CN" altLang="en-US" dirty="0"/>
              <a:t>里的新闻类</a:t>
            </a:r>
            <a:r>
              <a:rPr lang="en-US" altLang="zh-CN" dirty="0"/>
              <a:t>APP</a:t>
            </a:r>
            <a:r>
              <a:rPr lang="zh-CN" altLang="en-US" dirty="0"/>
              <a:t>，视频类</a:t>
            </a:r>
            <a:r>
              <a:rPr lang="en-US" altLang="zh-CN" dirty="0"/>
              <a:t>APP</a:t>
            </a:r>
            <a:r>
              <a:rPr lang="zh-CN" altLang="en-US" dirty="0"/>
              <a:t>普遍采取的是</a:t>
            </a:r>
            <a:r>
              <a:rPr lang="en-US" altLang="zh-CN" dirty="0"/>
              <a:t>Native</a:t>
            </a:r>
            <a:r>
              <a:rPr lang="zh-CN" altLang="en-US" dirty="0"/>
              <a:t>的框架，</a:t>
            </a:r>
            <a:r>
              <a:rPr lang="en-US" altLang="zh-CN" dirty="0"/>
              <a:t>Web</a:t>
            </a:r>
            <a:r>
              <a:rPr lang="zh-CN" altLang="en-US" dirty="0"/>
              <a:t>的内容。</a:t>
            </a:r>
          </a:p>
          <a:p>
            <a:pPr marL="0" indent="0">
              <a:buNone/>
            </a:pPr>
            <a:r>
              <a:rPr lang="en-US" altLang="zh-CN" dirty="0"/>
              <a:t>Hybrid App </a:t>
            </a:r>
            <a:r>
              <a:rPr lang="zh-CN" altLang="en-US" dirty="0"/>
              <a:t>极力去打造类似于</a:t>
            </a:r>
            <a:r>
              <a:rPr lang="en-US" altLang="zh-CN" dirty="0"/>
              <a:t>Native App </a:t>
            </a:r>
            <a:r>
              <a:rPr lang="zh-CN" altLang="en-US" dirty="0"/>
              <a:t>的体验，但仍受限于技术，网速，等等很多因素。尚不完美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4971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2151" y="244158"/>
            <a:ext cx="8561426" cy="1339850"/>
          </a:xfrm>
        </p:spPr>
        <p:txBody>
          <a:bodyPr>
            <a:noAutofit/>
          </a:bodyPr>
          <a:lstStyle/>
          <a:p>
            <a:r>
              <a:rPr lang="da-DK" altLang="zh-CN" sz="3600" b="1" dirty="0"/>
              <a:t>Native </a:t>
            </a:r>
            <a:r>
              <a:rPr lang="da-DK" altLang="zh-CN" sz="3600" b="1" dirty="0" err="1"/>
              <a:t>App</a:t>
            </a:r>
            <a:r>
              <a:rPr lang="zh-CN" altLang="en-US" sz="3600" b="1" dirty="0"/>
              <a:t>、</a:t>
            </a:r>
            <a:r>
              <a:rPr lang="en-US" altLang="zh-CN" sz="3600" b="1" dirty="0"/>
              <a:t>Web App</a:t>
            </a:r>
            <a:r>
              <a:rPr lang="zh-CN" altLang="en-US" sz="3600" b="1" dirty="0"/>
              <a:t>、</a:t>
            </a:r>
            <a:r>
              <a:rPr lang="en-US" altLang="zh-CN" sz="3600" b="1" dirty="0"/>
              <a:t>Hybrid App</a:t>
            </a:r>
            <a:r>
              <a:rPr lang="en-US" altLang="zh-CN" sz="3600" dirty="0"/>
              <a:t/>
            </a:r>
            <a:br>
              <a:rPr lang="en-US" altLang="zh-CN" sz="3600" dirty="0"/>
            </a:br>
            <a:endParaRPr kumimoji="1" lang="zh-CN" altLang="en-US" sz="36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t="-5292" b="-52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94962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812" y="244158"/>
            <a:ext cx="8618124" cy="1339850"/>
          </a:xfrm>
        </p:spPr>
        <p:txBody>
          <a:bodyPr>
            <a:normAutofit/>
          </a:bodyPr>
          <a:lstStyle/>
          <a:p>
            <a:r>
              <a:rPr lang="da-DK" altLang="zh-CN" sz="3600" b="1" dirty="0"/>
              <a:t>Native </a:t>
            </a:r>
            <a:r>
              <a:rPr lang="da-DK" altLang="zh-CN" sz="3600" b="1" dirty="0" err="1"/>
              <a:t>App</a:t>
            </a:r>
            <a:r>
              <a:rPr lang="zh-CN" altLang="en-US" sz="3600" b="1" dirty="0"/>
              <a:t>、</a:t>
            </a:r>
            <a:r>
              <a:rPr lang="en-US" altLang="zh-CN" sz="3600" b="1" dirty="0"/>
              <a:t>Web App</a:t>
            </a:r>
            <a:r>
              <a:rPr lang="zh-CN" altLang="en-US" sz="3600" b="1" dirty="0"/>
              <a:t>、</a:t>
            </a:r>
            <a:r>
              <a:rPr lang="en-US" altLang="zh-CN" sz="3600" b="1" dirty="0"/>
              <a:t>Hybrid App</a:t>
            </a:r>
            <a:r>
              <a:rPr lang="en-US" altLang="zh-CN" sz="3600" dirty="0"/>
              <a:t/>
            </a:r>
            <a:br>
              <a:rPr lang="en-US" altLang="zh-CN" sz="3600" dirty="0"/>
            </a:br>
            <a:endParaRPr kumimoji="1" lang="zh-CN" altLang="en-US" sz="3600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3"/>
          <a:srcRect l="-112414" r="-112414"/>
          <a:stretch>
            <a:fillRect/>
          </a:stretch>
        </p:blipFill>
        <p:spPr>
          <a:xfrm>
            <a:off x="-1914046" y="2031261"/>
            <a:ext cx="7345363" cy="3931920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5160" y="2031261"/>
            <a:ext cx="5037835" cy="392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27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首都">
  <a:themeElements>
    <a:clrScheme name="Capital">
      <a:dk1>
        <a:srgbClr val="000000"/>
      </a:dk1>
      <a:lt1>
        <a:srgbClr val="FFFFFF"/>
      </a:lt1>
      <a:dk2>
        <a:srgbClr val="6F6D5D"/>
      </a:dk2>
      <a:lt2>
        <a:srgbClr val="7C8F97"/>
      </a:lt2>
      <a:accent1>
        <a:srgbClr val="4B5A60"/>
      </a:accent1>
      <a:accent2>
        <a:srgbClr val="9C5238"/>
      </a:accent2>
      <a:accent3>
        <a:srgbClr val="504539"/>
      </a:accent3>
      <a:accent4>
        <a:srgbClr val="C1AD79"/>
      </a:accent4>
      <a:accent5>
        <a:srgbClr val="667559"/>
      </a:accent5>
      <a:accent6>
        <a:srgbClr val="BAD6AD"/>
      </a:accent6>
      <a:hlink>
        <a:srgbClr val="524A82"/>
      </a:hlink>
      <a:folHlink>
        <a:srgbClr val="8F9954"/>
      </a:folHlink>
    </a:clrScheme>
    <a:fontScheme name="Capital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Capita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atMod val="150000"/>
                <a:lumMod val="50000"/>
              </a:schemeClr>
              <a:schemeClr val="phClr">
                <a:satMod val="300000"/>
                <a:lumMod val="125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atMod val="135000"/>
                <a:lumMod val="80000"/>
              </a:schemeClr>
              <a:schemeClr val="phClr">
                <a:satMod val="250000"/>
                <a:lumMod val="15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44450" cap="flat" cmpd="sng" algn="ctr">
          <a:solidFill>
            <a:schemeClr val="phClr">
              <a:shade val="85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  <a:scene3d>
            <a:camera prst="perspectiveFront" fov="3000000"/>
            <a:lightRig rig="threePt" dir="tl"/>
          </a:scene3d>
          <a:sp3d>
            <a:bevelT w="0" h="0"/>
          </a:sp3d>
        </a:effectStyle>
        <a:effectStyle>
          <a:effectLst>
            <a:innerShdw blurRad="190500">
              <a:srgbClr val="000000">
                <a:alpha val="50000"/>
              </a:srgbClr>
            </a:innerShdw>
          </a:effectLst>
          <a:scene3d>
            <a:camera prst="perspectiveFront" fov="4800000"/>
            <a:lightRig rig="twoPt" dir="t">
              <a:rot lat="0" lon="0" rev="48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3">
            <a:duotone>
              <a:schemeClr val="phClr">
                <a:satMod val="150000"/>
                <a:lumMod val="50000"/>
              </a:schemeClr>
              <a:schemeClr val="phClr">
                <a:satMod val="40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首都.thmx</Template>
  <TotalTime>3380</TotalTime>
  <Words>322</Words>
  <Application>Microsoft Macintosh PowerPoint</Application>
  <PresentationFormat>全屏显示(4:3)</PresentationFormat>
  <Paragraphs>52</Paragraphs>
  <Slides>33</Slides>
  <Notes>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4" baseType="lpstr">
      <vt:lpstr>首都</vt:lpstr>
      <vt:lpstr>前端与移动设计</vt:lpstr>
      <vt:lpstr>PowerPoint 演示文稿</vt:lpstr>
      <vt:lpstr>PowerPoint 演示文稿</vt:lpstr>
      <vt:lpstr>PowerPoint 演示文稿</vt:lpstr>
      <vt:lpstr>PowerPoint 演示文稿</vt:lpstr>
      <vt:lpstr>Native App、Web App、Hybrid App </vt:lpstr>
      <vt:lpstr>Native App、Web App、Hybrid App </vt:lpstr>
      <vt:lpstr>Native App、Web App、Hybrid App </vt:lpstr>
      <vt:lpstr>Native App、Web App、Hybrid App </vt:lpstr>
      <vt:lpstr>PowerPoint 演示文稿</vt:lpstr>
      <vt:lpstr>移动web基础知识－分辨率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分辨率</vt:lpstr>
      <vt:lpstr>屏幕尺寸</vt:lpstr>
      <vt:lpstr>移动web基础知识</vt:lpstr>
      <vt:lpstr>PowerPoint 演示文稿</vt:lpstr>
      <vt:lpstr>PowerPoint 演示文稿</vt:lpstr>
      <vt:lpstr>PowerPoint 演示文稿</vt:lpstr>
      <vt:lpstr>DOM结构树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前端设计基础</dc:title>
  <dc:creator>damon zhao</dc:creator>
  <cp:lastModifiedBy>damon zhao</cp:lastModifiedBy>
  <cp:revision>26</cp:revision>
  <dcterms:created xsi:type="dcterms:W3CDTF">2015-12-11T02:12:52Z</dcterms:created>
  <dcterms:modified xsi:type="dcterms:W3CDTF">2015-12-13T10:33:43Z</dcterms:modified>
</cp:coreProperties>
</file>